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handoutMasterIdLst>
    <p:handoutMasterId r:id="rId7"/>
  </p:handoutMasterIdLst>
  <p:sldIdLst>
    <p:sldId id="885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4E8"/>
    <a:srgbClr val="F09510"/>
    <a:srgbClr val="FFD41D"/>
    <a:srgbClr val="428A2E"/>
    <a:srgbClr val="948A54"/>
    <a:srgbClr val="FFFFFF"/>
    <a:srgbClr val="E2F0D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2F59D0-033F-448F-89D6-5D442457B867}" v="26" dt="2021-03-25T11:53:49.2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2" autoAdjust="0"/>
    <p:restoredTop sz="78351" autoAdjust="0"/>
  </p:normalViewPr>
  <p:slideViewPr>
    <p:cSldViewPr snapToGrid="0">
      <p:cViewPr varScale="1">
        <p:scale>
          <a:sx n="90" d="100"/>
          <a:sy n="90" d="100"/>
        </p:scale>
        <p:origin x="112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8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6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46762-6482-4E89-AED6-CEA72137E3A6}" type="datetimeFigureOut">
              <a:rPr lang="pt-PT" smtClean="0"/>
              <a:pPr/>
              <a:t>21/04/2023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4EE79-C4E5-422C-8B11-FC21FE23D6C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4572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50734-9105-4859-9311-1AAF72F3DC36}" type="datetimeFigureOut">
              <a:rPr lang="pt-PT" smtClean="0"/>
              <a:pPr/>
              <a:t>21/04/2023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896AC-A8FD-42E3-A58F-6063296305A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19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pt-PT" sz="1200" b="1" u="none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896AC-A8FD-42E3-A58F-6063296305A1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330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28034" y="4250627"/>
            <a:ext cx="8331463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i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PT" dirty="0"/>
              <a:t>Subtítulo / 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6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62177" y="1413287"/>
            <a:ext cx="7070651" cy="4763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pt-PT" sz="2000" baseline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defRPr>
            </a:lvl1pPr>
            <a:lvl2pPr>
              <a:defRPr lang="pt-PT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600"/>
              </a:spcBef>
              <a:defRPr lang="pt-P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lang="pt-PT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marL="447663" lvl="0" indent="-447663">
              <a:lnSpc>
                <a:spcPct val="120000"/>
              </a:lnSpc>
              <a:buFont typeface="+mj-lt"/>
              <a:buAutoNum type="arabicPeriod"/>
            </a:pPr>
            <a:r>
              <a:rPr lang="pt-PT" dirty="0"/>
              <a:t>Utilizar os estilos de texto do Esquema Corpo [1. (</a:t>
            </a:r>
            <a:r>
              <a:rPr lang="pt-PT" dirty="0" err="1"/>
              <a:t>Verdana</a:t>
            </a:r>
            <a:r>
              <a:rPr lang="pt-PT" dirty="0"/>
              <a:t> 20) / a. (</a:t>
            </a:r>
            <a:r>
              <a:rPr lang="pt-PT" dirty="0" err="1"/>
              <a:t>Verdana</a:t>
            </a:r>
            <a:r>
              <a:rPr lang="pt-PT" dirty="0"/>
              <a:t> 18) /  (</a:t>
            </a:r>
            <a:r>
              <a:rPr lang="pt-PT" dirty="0" err="1"/>
              <a:t>Verdana</a:t>
            </a:r>
            <a:r>
              <a:rPr lang="pt-PT" dirty="0"/>
              <a:t> 16)]</a:t>
            </a:r>
          </a:p>
          <a:p>
            <a:pPr marL="800080" lvl="1" indent="-342891">
              <a:lnSpc>
                <a:spcPct val="100000"/>
              </a:lnSpc>
              <a:buFont typeface="+mj-lt"/>
              <a:buAutoNum type="alphaLcPeriod"/>
            </a:pPr>
            <a:r>
              <a:rPr lang="pt-PT" dirty="0"/>
              <a:t>Segundo nível</a:t>
            </a:r>
          </a:p>
          <a:p>
            <a:pPr marL="990575" lvl="2" indent="-180970"/>
            <a:r>
              <a:rPr lang="pt-PT" dirty="0"/>
              <a:t>Terceiro nível</a:t>
            </a:r>
          </a:p>
          <a:p>
            <a:pPr marL="1342992" lvl="3" indent="-180970">
              <a:buFont typeface="Wingdings" panose="05000000000000000000" pitchFamily="2" charset="2"/>
              <a:buChar char="Ø"/>
            </a:pPr>
            <a:r>
              <a:rPr lang="pt-PT" dirty="0"/>
              <a:t>Quarto nível</a:t>
            </a:r>
          </a:p>
        </p:txBody>
      </p:sp>
      <p:sp>
        <p:nvSpPr>
          <p:cNvPr id="35" name="Retângulo arredondado 34"/>
          <p:cNvSpPr/>
          <p:nvPr userDrawn="1"/>
        </p:nvSpPr>
        <p:spPr>
          <a:xfrm>
            <a:off x="1594884" y="304169"/>
            <a:ext cx="9002232" cy="756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PT" sz="3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 hasCustomPrompt="1"/>
          </p:nvPr>
        </p:nvSpPr>
        <p:spPr>
          <a:xfrm>
            <a:off x="1669313" y="287082"/>
            <a:ext cx="8846288" cy="754912"/>
          </a:xfrm>
          <a:prstGeom prst="rect">
            <a:avLst/>
          </a:prstGeom>
          <a:effectLst>
            <a:softEdge rad="31750"/>
          </a:effectLst>
        </p:spPr>
        <p:txBody>
          <a:bodyPr lIns="72000" tIns="36000" rIns="72000" bIns="36000" anchor="ctr" anchorCtr="0">
            <a:noAutofit/>
          </a:bodyPr>
          <a:lstStyle>
            <a:lvl1pPr algn="ctr">
              <a:lnSpc>
                <a:spcPct val="90000"/>
              </a:lnSpc>
              <a:defRPr sz="2800" b="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Agenda [</a:t>
            </a:r>
            <a:r>
              <a:rPr lang="pt-PT" baseline="0" dirty="0" err="1"/>
              <a:t>Verdana</a:t>
            </a:r>
            <a:r>
              <a:rPr lang="pt-PT" baseline="0" dirty="0"/>
              <a:t> 28 | 0,9 espaçamento</a:t>
            </a:r>
            <a:r>
              <a:rPr lang="en-US" dirty="0"/>
              <a:t>]</a:t>
            </a: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2"/>
          </p:nvPr>
        </p:nvSpPr>
        <p:spPr>
          <a:xfrm>
            <a:off x="11608067" y="6492496"/>
            <a:ext cx="438708" cy="212452"/>
          </a:xfrm>
          <a:prstGeom prst="rect">
            <a:avLst/>
          </a:prstGeom>
        </p:spPr>
        <p:txBody>
          <a:bodyPr vert="horz" lIns="72000" tIns="36000" rIns="72000" bIns="36000" rtlCol="0" anchor="b" anchorCtr="0"/>
          <a:lstStyle>
            <a:lvl1pPr algn="ctr">
              <a:defRPr lang="pt-PT" sz="751" smtClean="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A6664A9-813E-4F51-A442-5422DCAF0476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2" name="CaixaDeTexto 1"/>
          <p:cNvSpPr txBox="1"/>
          <p:nvPr userDrawn="1"/>
        </p:nvSpPr>
        <p:spPr>
          <a:xfrm>
            <a:off x="3920197" y="6460222"/>
            <a:ext cx="762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200" i="1" dirty="0">
                <a:latin typeface="Verdana" panose="020B0604030504040204" pitchFamily="34" charset="0"/>
                <a:ea typeface="Verdana" panose="020B0604030504040204" pitchFamily="34" charset="0"/>
              </a:rPr>
              <a:t>Concurso de Admissão ao Curso</a:t>
            </a:r>
            <a:r>
              <a:rPr lang="pt-PT" sz="1200" i="1" baseline="0" dirty="0">
                <a:latin typeface="Verdana" panose="020B0604030504040204" pitchFamily="34" charset="0"/>
                <a:ea typeface="Verdana" panose="020B0604030504040204" pitchFamily="34" charset="0"/>
              </a:rPr>
              <a:t> de Formação de Sargentos</a:t>
            </a:r>
            <a:endParaRPr lang="pt-PT" sz="12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93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r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arredondado 32"/>
          <p:cNvSpPr/>
          <p:nvPr userDrawn="1"/>
        </p:nvSpPr>
        <p:spPr>
          <a:xfrm>
            <a:off x="1594884" y="304169"/>
            <a:ext cx="9002232" cy="75600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PT" sz="3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1669313" y="306000"/>
            <a:ext cx="8846288" cy="754912"/>
          </a:xfrm>
          <a:prstGeom prst="rect">
            <a:avLst/>
          </a:prstGeom>
          <a:effectLst>
            <a:softEdge rad="31750"/>
          </a:effectLst>
        </p:spPr>
        <p:txBody>
          <a:bodyPr lIns="72000" tIns="36000" rIns="72000" bIns="36000" anchor="ctr" anchorCtr="0">
            <a:noAutofit/>
          </a:bodyPr>
          <a:lstStyle>
            <a:lvl1pPr algn="ctr">
              <a:defRPr lang="en-US" sz="2800" b="0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 algn="ctr"/>
            <a:r>
              <a:rPr lang="en-US" dirty="0" err="1"/>
              <a:t>Titulo</a:t>
            </a:r>
            <a:r>
              <a:rPr lang="en-US" dirty="0"/>
              <a:t> [</a:t>
            </a:r>
            <a:r>
              <a:rPr lang="pt-PT" baseline="0" dirty="0" err="1"/>
              <a:t>Verdana</a:t>
            </a:r>
            <a:r>
              <a:rPr lang="pt-PT" baseline="0" dirty="0"/>
              <a:t> 28 | 0,9 espaçamento</a:t>
            </a:r>
            <a:r>
              <a:rPr lang="en-US" dirty="0"/>
              <a:t>]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31558" y="1411043"/>
            <a:ext cx="10205297" cy="4773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47663" marR="0" indent="-447663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pt-PT" baseline="0" dirty="0" smtClean="0">
                <a:sym typeface="Wingdings" panose="05000000000000000000" pitchFamily="2" charset="2"/>
              </a:defRPr>
            </a:lvl1pPr>
            <a:lvl2pPr>
              <a:lnSpc>
                <a:spcPct val="90000"/>
              </a:lnSpc>
              <a:spcBef>
                <a:spcPts val="500"/>
              </a:spcBef>
              <a:defRPr lang="pt-PT" dirty="0" smtClean="0"/>
            </a:lvl2pPr>
            <a:lvl3pPr>
              <a:spcBef>
                <a:spcPts val="500"/>
              </a:spcBef>
              <a:defRPr lang="pt-PT" dirty="0" smtClean="0">
                <a:sym typeface="Wingdings" panose="05000000000000000000" pitchFamily="2" charset="2"/>
              </a:defRPr>
            </a:lvl3pPr>
            <a:lvl4pPr>
              <a:spcBef>
                <a:spcPts val="500"/>
              </a:spcBef>
              <a:defRPr lang="pt-PT" dirty="0" smtClean="0">
                <a:sym typeface="Wingdings" panose="05000000000000000000" pitchFamily="2" charset="2"/>
              </a:defRPr>
            </a:lvl4pPr>
          </a:lstStyle>
          <a:p>
            <a:pPr marL="447663" marR="0" lvl="0" indent="-447663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PT" dirty="0"/>
              <a:t>Nível 1. [</a:t>
            </a:r>
            <a:r>
              <a:rPr lang="pt-PT" dirty="0" err="1"/>
              <a:t>Verdana</a:t>
            </a:r>
            <a:r>
              <a:rPr lang="pt-PT" dirty="0"/>
              <a:t> 20 | 10pts antes | 1,2 espaçamento] / Nível a. [</a:t>
            </a:r>
            <a:r>
              <a:rPr lang="pt-PT" baseline="0" dirty="0" err="1"/>
              <a:t>Verdana</a:t>
            </a:r>
            <a:r>
              <a:rPr lang="pt-PT" baseline="0" dirty="0"/>
              <a:t> 18 | 6pts antes | 0,9 espaçamento (simples)</a:t>
            </a:r>
            <a:r>
              <a:rPr lang="pt-PT" dirty="0"/>
              <a:t>] / Nível 3  [</a:t>
            </a:r>
            <a:r>
              <a:rPr lang="pt-PT" baseline="0" dirty="0" err="1"/>
              <a:t>Verdana</a:t>
            </a:r>
            <a:r>
              <a:rPr lang="pt-PT" baseline="0" dirty="0"/>
              <a:t> 16 | 5pts antes | 0,9 espaçamento</a:t>
            </a:r>
            <a:r>
              <a:rPr lang="pt-PT" dirty="0"/>
              <a:t>] / Nível 4  [</a:t>
            </a:r>
            <a:r>
              <a:rPr lang="pt-PT" baseline="0" dirty="0" err="1"/>
              <a:t>Verdana</a:t>
            </a:r>
            <a:r>
              <a:rPr lang="pt-PT" baseline="0" dirty="0"/>
              <a:t> 14 | 5pts antes | 0,9 espaçamento</a:t>
            </a:r>
            <a:r>
              <a:rPr lang="pt-PT" dirty="0"/>
              <a:t>]</a:t>
            </a:r>
          </a:p>
          <a:p>
            <a:pPr marL="447663" lvl="0" indent="-447663">
              <a:lnSpc>
                <a:spcPct val="120000"/>
              </a:lnSpc>
              <a:buFont typeface="+mj-lt"/>
              <a:buAutoNum type="arabicPeriod"/>
            </a:pPr>
            <a:r>
              <a:rPr lang="pt-PT" dirty="0"/>
              <a:t>Nível 1</a:t>
            </a:r>
            <a:r>
              <a:rPr lang="pt-PT" baseline="0" dirty="0"/>
              <a:t> [</a:t>
            </a:r>
            <a:r>
              <a:rPr lang="pt-PT" baseline="0" dirty="0" err="1"/>
              <a:t>Verdana</a:t>
            </a:r>
            <a:r>
              <a:rPr lang="pt-PT" baseline="0" dirty="0"/>
              <a:t> 20 | 10pts antes | 1,2 espaçamento]</a:t>
            </a:r>
            <a:endParaRPr lang="pt-PT" dirty="0"/>
          </a:p>
          <a:p>
            <a:pPr marL="800080" lvl="1" indent="-342891">
              <a:lnSpc>
                <a:spcPct val="10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t-PT" dirty="0"/>
              <a:t>Nível 2 [</a:t>
            </a:r>
            <a:r>
              <a:rPr lang="pt-PT" baseline="0" dirty="0" err="1"/>
              <a:t>Verdana</a:t>
            </a:r>
            <a:r>
              <a:rPr lang="pt-PT" baseline="0" dirty="0"/>
              <a:t> 18 | 6pts antes | 1,0 espaçamento (simples)</a:t>
            </a:r>
            <a:r>
              <a:rPr lang="pt-PT" dirty="0"/>
              <a:t>]</a:t>
            </a:r>
          </a:p>
          <a:p>
            <a:pPr marL="990575" lvl="2" indent="-180970">
              <a:spcBef>
                <a:spcPts val="600"/>
              </a:spcBef>
            </a:pPr>
            <a:r>
              <a:rPr lang="pt-PT" dirty="0"/>
              <a:t>Nível 3 [</a:t>
            </a:r>
            <a:r>
              <a:rPr lang="pt-PT" baseline="0" dirty="0" err="1"/>
              <a:t>Verdana</a:t>
            </a:r>
            <a:r>
              <a:rPr lang="pt-PT" baseline="0" dirty="0"/>
              <a:t> 16 | 6pts antes | 0,9 espaçamento</a:t>
            </a:r>
            <a:r>
              <a:rPr lang="pt-PT" dirty="0"/>
              <a:t>]</a:t>
            </a:r>
          </a:p>
          <a:p>
            <a:pPr marL="1342992" lvl="3" indent="-18097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PT" dirty="0"/>
              <a:t>Nível 4 [</a:t>
            </a:r>
            <a:r>
              <a:rPr lang="pt-PT" baseline="0" dirty="0" err="1"/>
              <a:t>Verdana</a:t>
            </a:r>
            <a:r>
              <a:rPr lang="pt-PT" baseline="0" dirty="0"/>
              <a:t> 14 | 6pts antes | 0,9 espaçamento</a:t>
            </a:r>
            <a:r>
              <a:rPr lang="pt-PT" dirty="0"/>
              <a:t>]</a:t>
            </a:r>
          </a:p>
        </p:txBody>
      </p:sp>
      <p:sp>
        <p:nvSpPr>
          <p:cNvPr id="30" name="Marcador de Posição do Número do Diapositivo 12"/>
          <p:cNvSpPr>
            <a:spLocks noGrp="1"/>
          </p:cNvSpPr>
          <p:nvPr>
            <p:ph type="sldNum" sz="quarter" idx="12"/>
          </p:nvPr>
        </p:nvSpPr>
        <p:spPr>
          <a:xfrm>
            <a:off x="11608067" y="6492496"/>
            <a:ext cx="438708" cy="212452"/>
          </a:xfrm>
          <a:prstGeom prst="rect">
            <a:avLst/>
          </a:prstGeom>
        </p:spPr>
        <p:txBody>
          <a:bodyPr vert="horz" lIns="72000" tIns="36000" rIns="72000" bIns="36000" rtlCol="0" anchor="b" anchorCtr="0"/>
          <a:lstStyle>
            <a:lvl1pPr algn="ctr">
              <a:defRPr lang="pt-PT" sz="751" smtClean="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A6664A9-813E-4F51-A442-5422DCAF0476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3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10760959" y="6492496"/>
            <a:ext cx="797127" cy="212452"/>
          </a:xfrm>
          <a:prstGeom prst="rect">
            <a:avLst/>
          </a:prstGeom>
        </p:spPr>
        <p:txBody>
          <a:bodyPr vert="horz" lIns="72000" tIns="36000" rIns="72000" bIns="36000" rtlCol="0" anchor="b" anchorCtr="0"/>
          <a:lstStyle>
            <a:lvl1pPr algn="ctr">
              <a:defRPr lang="pt-PT" sz="751" smtClean="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368426D-FD5E-44B5-A54B-6C7033D78C3B}" type="datetime1">
              <a:rPr lang="pt-PT" smtClean="0"/>
              <a:t>21/04/2023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4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Encerr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/>
          <p:cNvGrpSpPr/>
          <p:nvPr userDrawn="1"/>
        </p:nvGrpSpPr>
        <p:grpSpPr>
          <a:xfrm>
            <a:off x="7580443" y="6405324"/>
            <a:ext cx="3160800" cy="316572"/>
            <a:chOff x="7580442" y="6405324"/>
            <a:chExt cx="3160800" cy="316572"/>
          </a:xfrm>
        </p:grpSpPr>
        <p:sp>
          <p:nvSpPr>
            <p:cNvPr id="25" name="Retângulo 24"/>
            <p:cNvSpPr/>
            <p:nvPr userDrawn="1"/>
          </p:nvSpPr>
          <p:spPr>
            <a:xfrm>
              <a:off x="7580442" y="6405324"/>
              <a:ext cx="3160800" cy="1641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sz="1800"/>
            </a:p>
          </p:txBody>
        </p:sp>
        <p:sp>
          <p:nvSpPr>
            <p:cNvPr id="26" name="Retângulo 25"/>
            <p:cNvSpPr/>
            <p:nvPr userDrawn="1"/>
          </p:nvSpPr>
          <p:spPr>
            <a:xfrm>
              <a:off x="7999542" y="6557724"/>
              <a:ext cx="2520000" cy="1641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sz="1800"/>
            </a:p>
          </p:txBody>
        </p:sp>
      </p:grp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254100" y="2335096"/>
            <a:ext cx="7687341" cy="221765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000" b="0" i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t-PT" dirty="0"/>
              <a:t>Titulo da apresentação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54100" y="4640958"/>
            <a:ext cx="7687341" cy="13537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i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PT" dirty="0"/>
              <a:t>Subtítulo / Imagem</a:t>
            </a:r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2" y="1481934"/>
            <a:ext cx="12191999" cy="754912"/>
          </a:xfrm>
          <a:prstGeom prst="rect">
            <a:avLst/>
          </a:prstGeom>
          <a:effectLst>
            <a:softEdge rad="3175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z="4800" b="1" i="1" kern="1200" dirty="0" err="1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Questões</a:t>
            </a:r>
            <a:endParaRPr lang="en-US" sz="4800" b="1" i="1" kern="1200" dirty="0">
              <a:solidFill>
                <a:schemeClr val="bg2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94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>
          <a:xfrm>
            <a:off x="1110101" y="6552449"/>
            <a:ext cx="3271915" cy="241544"/>
            <a:chOff x="8148250" y="6492867"/>
            <a:chExt cx="3271914" cy="241544"/>
          </a:xfrm>
        </p:grpSpPr>
        <p:sp>
          <p:nvSpPr>
            <p:cNvPr id="6" name="CaixaDeTexto 5"/>
            <p:cNvSpPr txBox="1"/>
            <p:nvPr userDrawn="1"/>
          </p:nvSpPr>
          <p:spPr>
            <a:xfrm>
              <a:off x="8148250" y="6526534"/>
              <a:ext cx="3023999" cy="20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751" b="1" i="1" dirty="0">
                  <a:solidFill>
                    <a:schemeClr val="bg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Ao serviço dos Portugueses</a:t>
              </a:r>
            </a:p>
          </p:txBody>
        </p:sp>
        <p:cxnSp>
          <p:nvCxnSpPr>
            <p:cNvPr id="7" name="Conexão reta 6"/>
            <p:cNvCxnSpPr/>
            <p:nvPr userDrawn="1"/>
          </p:nvCxnSpPr>
          <p:spPr>
            <a:xfrm>
              <a:off x="8366720" y="6530584"/>
              <a:ext cx="2880000" cy="0"/>
            </a:xfrm>
            <a:prstGeom prst="line">
              <a:avLst/>
            </a:prstGeom>
            <a:ln w="19050" cap="rnd">
              <a:solidFill>
                <a:srgbClr val="00990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xão reta 8"/>
            <p:cNvCxnSpPr/>
            <p:nvPr userDrawn="1"/>
          </p:nvCxnSpPr>
          <p:spPr>
            <a:xfrm>
              <a:off x="8540164" y="6492867"/>
              <a:ext cx="2880000" cy="0"/>
            </a:xfrm>
            <a:prstGeom prst="line">
              <a:avLst/>
            </a:prstGeom>
            <a:ln w="19050" cap="rnd">
              <a:solidFill>
                <a:srgbClr val="C0000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2" y="5939480"/>
            <a:ext cx="1135156" cy="78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5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8" r:id="rId2"/>
    <p:sldLayoutId id="2147483687" r:id="rId3"/>
    <p:sldLayoutId id="2147483680" r:id="rId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pt-PT" sz="2000" kern="1200" smtClean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PT" sz="1800" kern="1200" smtClean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PT" sz="1600" kern="1200" smtClean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PT" sz="1400" kern="1200" smtClean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kern="1200" dirty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69313" y="191385"/>
            <a:ext cx="8846288" cy="754912"/>
          </a:xfrm>
          <a:noFill/>
        </p:spPr>
        <p:txBody>
          <a:bodyPr/>
          <a:lstStyle/>
          <a:p>
            <a:r>
              <a:rPr lang="pt-PT" dirty="0"/>
              <a:t>CALENDARIZAÇÃO PREVISTA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664A9-813E-4F51-A442-5422DCAF0476}" type="slidenum">
              <a:rPr lang="pt-PT" smtClean="0"/>
              <a:pPr/>
              <a:t>1</a:t>
            </a:fld>
            <a:endParaRPr lang="pt-PT" dirty="0"/>
          </a:p>
        </p:txBody>
      </p:sp>
      <p:sp>
        <p:nvSpPr>
          <p:cNvPr id="2" name="CaixaDeTexto 1"/>
          <p:cNvSpPr txBox="1"/>
          <p:nvPr/>
        </p:nvSpPr>
        <p:spPr>
          <a:xfrm>
            <a:off x="1669313" y="946294"/>
            <a:ext cx="8846288" cy="867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latin typeface="Verdana" panose="020B0604030504040204" pitchFamily="34" charset="0"/>
                <a:ea typeface="Verdana" panose="020B0604030504040204" pitchFamily="34" charset="0"/>
              </a:rPr>
              <a:t>O </a:t>
            </a:r>
            <a:r>
              <a:rPr lang="pt-PT" b="1" dirty="0">
                <a:latin typeface="Verdana" panose="020B0604030504040204" pitchFamily="34" charset="0"/>
                <a:ea typeface="Verdana" panose="020B0604030504040204" pitchFamily="34" charset="0"/>
              </a:rPr>
              <a:t>Concurso de Admissão </a:t>
            </a:r>
            <a:r>
              <a:rPr lang="pt-PT" dirty="0">
                <a:latin typeface="Verdana" panose="020B0604030504040204" pitchFamily="34" charset="0"/>
                <a:ea typeface="Verdana" panose="020B0604030504040204" pitchFamily="34" charset="0"/>
              </a:rPr>
              <a:t>está dividido em </a:t>
            </a:r>
            <a:r>
              <a:rPr lang="pt-PT" b="1" dirty="0">
                <a:latin typeface="Verdana" panose="020B0604030504040204" pitchFamily="34" charset="0"/>
                <a:ea typeface="Verdana" panose="020B0604030504040204" pitchFamily="34" charset="0"/>
              </a:rPr>
              <a:t>4 fases</a:t>
            </a:r>
            <a:r>
              <a:rPr lang="pt-PT" dirty="0">
                <a:latin typeface="Verdana" panose="020B0604030504040204" pitchFamily="34" charset="0"/>
                <a:ea typeface="Verdana" panose="020B0604030504040204" pitchFamily="34" charset="0"/>
              </a:rPr>
              <a:t>. Esta é a calendarização provisória: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955198" y="1856923"/>
            <a:ext cx="8316000" cy="41642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pt-PT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308EF85-AE32-448A-8B69-76606A2050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170940"/>
              </p:ext>
            </p:extLst>
          </p:nvPr>
        </p:nvGraphicFramePr>
        <p:xfrm>
          <a:off x="2134430" y="1835659"/>
          <a:ext cx="7945082" cy="4263428"/>
        </p:xfrm>
        <a:graphic>
          <a:graphicData uri="http://schemas.openxmlformats.org/drawingml/2006/table">
            <a:tbl>
              <a:tblPr firstRow="1" firstCol="1" bandRow="1"/>
              <a:tblGrid>
                <a:gridCol w="1860316">
                  <a:extLst>
                    <a:ext uri="{9D8B030D-6E8A-4147-A177-3AD203B41FA5}">
                      <a16:colId xmlns:a16="http://schemas.microsoft.com/office/drawing/2014/main" val="4138140821"/>
                    </a:ext>
                  </a:extLst>
                </a:gridCol>
                <a:gridCol w="1860316">
                  <a:extLst>
                    <a:ext uri="{9D8B030D-6E8A-4147-A177-3AD203B41FA5}">
                      <a16:colId xmlns:a16="http://schemas.microsoft.com/office/drawing/2014/main" val="2602926500"/>
                    </a:ext>
                  </a:extLst>
                </a:gridCol>
                <a:gridCol w="2112225">
                  <a:extLst>
                    <a:ext uri="{9D8B030D-6E8A-4147-A177-3AD203B41FA5}">
                      <a16:colId xmlns:a16="http://schemas.microsoft.com/office/drawing/2014/main" val="3265920833"/>
                    </a:ext>
                  </a:extLst>
                </a:gridCol>
                <a:gridCol w="2112225">
                  <a:extLst>
                    <a:ext uri="{9D8B030D-6E8A-4147-A177-3AD203B41FA5}">
                      <a16:colId xmlns:a16="http://schemas.microsoft.com/office/drawing/2014/main" val="2528492757"/>
                    </a:ext>
                  </a:extLst>
                </a:gridCol>
              </a:tblGrid>
              <a:tr h="338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Fase</a:t>
                      </a:r>
                      <a:endParaRPr lang="pt-P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Prova(s)</a:t>
                      </a:r>
                      <a:endParaRPr lang="pt-P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Início</a:t>
                      </a:r>
                      <a:endParaRPr lang="pt-P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Fim</a:t>
                      </a:r>
                      <a:endParaRPr lang="pt-PT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132536"/>
                  </a:ext>
                </a:extLst>
              </a:tr>
              <a:tr h="1066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1.ª Fase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Prova Documental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/>
                          <a:ea typeface="Verdana"/>
                          <a:cs typeface="Times New Roman"/>
                        </a:rPr>
                        <a:t>Durante 20 (vinte) dias úteis, contados a partir do dia útil seguinte à publicação do Aviso de Abertura em Diário da República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1" dirty="0">
                          <a:effectLst/>
                          <a:latin typeface="Verdana"/>
                          <a:ea typeface="Verdana"/>
                          <a:cs typeface="Times New Roman"/>
                        </a:rPr>
                        <a:t>              21Abr2023 a 22Mai2023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945427"/>
                  </a:ext>
                </a:extLst>
              </a:tr>
              <a:tr h="29592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2.ª Fase (Continente)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PAC (1.ª chamada)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13Jun2023 (dia único)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772134"/>
                  </a:ext>
                </a:extLst>
              </a:tr>
              <a:tr h="29592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/>
                          <a:ea typeface="Verdana"/>
                          <a:cs typeface="Times New Roman"/>
                        </a:rPr>
                        <a:t>PAC (2.ª chamada)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15Jun2023 (dia único)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457014"/>
                  </a:ext>
                </a:extLst>
              </a:tr>
              <a:tr h="29592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PANPLI/PAF/</a:t>
                      </a:r>
                      <a:r>
                        <a:rPr lang="pt-PT" sz="14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PAMus</a:t>
                      </a: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26Jun2023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11Jul2023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35783"/>
                  </a:ext>
                </a:extLst>
              </a:tr>
              <a:tr h="29592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2.ª Fase (Regiões Autónomas)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PAC (1.ª chamada)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13Jun2023 (dia único)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090123"/>
                  </a:ext>
                </a:extLst>
              </a:tr>
              <a:tr h="29592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PAC (2.ª chamada)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15Jun2023 (dia único)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650460"/>
                  </a:ext>
                </a:extLst>
              </a:tr>
              <a:tr h="29592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PAF/PANPLI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b="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 12Jun2023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16Jun2023</a:t>
                      </a:r>
                      <a:endParaRPr lang="pt-PT" sz="1400" b="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27030"/>
                  </a:ext>
                </a:extLst>
              </a:tr>
              <a:tr h="2705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3.ª Fase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Inspeção Médica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17Jul2023</a:t>
                      </a:r>
                      <a:endParaRPr lang="pt-PT" sz="1400" b="0" kern="1200" dirty="0">
                        <a:solidFill>
                          <a:schemeClr val="tx1"/>
                        </a:solidFill>
                        <a:effectLst/>
                        <a:latin typeface="Verdana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28Jul2023</a:t>
                      </a:r>
                      <a:endParaRPr lang="pt-PT" sz="1400" b="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209947"/>
                  </a:ext>
                </a:extLst>
              </a:tr>
              <a:tr h="47331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Junta Hospitalar Recurso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31Jul2023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Verdana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31Jul2023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Verdana"/>
                        <a:ea typeface="Verdan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665978"/>
                  </a:ext>
                </a:extLst>
              </a:tr>
              <a:tr h="339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4.ª Fase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400" dirty="0">
                          <a:effectLst/>
                          <a:latin typeface="Verdana"/>
                          <a:ea typeface="Verdana"/>
                          <a:cs typeface="Times New Roman"/>
                        </a:rPr>
                        <a:t>PDM + AP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28Ago2023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kumimoji="0" lang="pt-P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Verdana"/>
                          <a:ea typeface="Verdana"/>
                          <a:cs typeface="Times New Roman"/>
                        </a:rPr>
                        <a:t>15Set2023</a:t>
                      </a:r>
                      <a:endParaRPr lang="pt-PT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98954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0A7A7786-D989-4697-A618-BF02454685CF}"/>
              </a:ext>
            </a:extLst>
          </p:cNvPr>
          <p:cNvSpPr txBox="1"/>
          <p:nvPr/>
        </p:nvSpPr>
        <p:spPr>
          <a:xfrm>
            <a:off x="2134430" y="6154002"/>
            <a:ext cx="79450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0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pt-PT" sz="1000" b="1" dirty="0">
                <a:latin typeface="Verdana" panose="020B0604030504040204" pitchFamily="34" charset="0"/>
                <a:ea typeface="Verdana" panose="020B0604030504040204" pitchFamily="34" charset="0"/>
              </a:rPr>
              <a:t>As datas apresentadas poderão sofrer alterações, sendo vinculativas as datas constantes nas respetivas convocatórias)</a:t>
            </a:r>
          </a:p>
        </p:txBody>
      </p:sp>
    </p:spTree>
    <p:extLst>
      <p:ext uri="{BB962C8B-B14F-4D97-AF65-F5344CB8AC3E}">
        <p14:creationId xmlns:p14="http://schemas.microsoft.com/office/powerpoint/2010/main" val="2307960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 Template_PPT_Exercito.pptx" id="{A65C05CF-3263-408F-B126-0BCCD418410E}" vid="{3EC16DC5-D6C7-43BD-B70D-B6295422F05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F4D7B8D96B474D9BF17C65E8016630" ma:contentTypeVersion="1" ma:contentTypeDescription="Criar um novo documento." ma:contentTypeScope="" ma:versionID="c149654ed4516f691fe3911e40b6ef5d">
  <xsd:schema xmlns:xsd="http://www.w3.org/2001/XMLSchema" xmlns:xs="http://www.w3.org/2001/XMLSchema" xmlns:p="http://schemas.microsoft.com/office/2006/metadata/properties" xmlns:ns2="e8f54ea0-e532-441e-8b5f-ee8115983ed4" targetNamespace="http://schemas.microsoft.com/office/2006/metadata/properties" ma:root="true" ma:fieldsID="7dcc65b2ec52b86e02901eb212d66467" ns2:_="">
    <xsd:import namespace="e8f54ea0-e532-441e-8b5f-ee8115983ed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f54ea0-e532-441e-8b5f-ee8115983e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ilhado Com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007D4C-1E60-47C4-8FEB-6B01019D8725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C12C47-07D7-4440-83A8-9EB831CC9807}"/>
</file>

<file path=customXml/itemProps3.xml><?xml version="1.0" encoding="utf-8"?>
<ds:datastoreItem xmlns:ds="http://schemas.openxmlformats.org/officeDocument/2006/customXml" ds:itemID="{CB53E685-280C-4C36-83C8-6A508CD341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Apresentacao_Modelo2019-21</Template>
  <TotalTime>5815</TotalTime>
  <Words>180</Words>
  <Application>Microsoft Office PowerPoint</Application>
  <PresentationFormat>Ecrã Panorâmico</PresentationFormat>
  <Paragraphs>40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Wingdings</vt:lpstr>
      <vt:lpstr>Tema do Office</vt:lpstr>
      <vt:lpstr>CALENDARIZAÇÃO PREVISTA</vt:lpstr>
    </vt:vector>
  </TitlesOfParts>
  <Manager/>
  <Company>Exército Português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</dc:title>
  <dc:creator>saj minhava.rmm</dc:creator>
  <cp:keywords>DEE;2019-21</cp:keywords>
  <cp:lastModifiedBy>sch silva.aj</cp:lastModifiedBy>
  <cp:revision>260</cp:revision>
  <cp:lastPrinted>2019-01-22T16:25:26Z</cp:lastPrinted>
  <dcterms:created xsi:type="dcterms:W3CDTF">2019-02-14T15:41:03Z</dcterms:created>
  <dcterms:modified xsi:type="dcterms:W3CDTF">2023-04-21T09:15:24Z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0x01010010F4D7B8D96B474D9BF17C65E8016630</vt:lpwstr>
  </property>
</Properties>
</file>